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90" r:id="rId3"/>
    <p:sldId id="288" r:id="rId4"/>
    <p:sldId id="289" r:id="rId5"/>
    <p:sldId id="287" r:id="rId6"/>
    <p:sldId id="257" r:id="rId7"/>
    <p:sldId id="261" r:id="rId8"/>
    <p:sldId id="264" r:id="rId9"/>
    <p:sldId id="280" r:id="rId10"/>
    <p:sldId id="265" r:id="rId11"/>
    <p:sldId id="278" r:id="rId12"/>
    <p:sldId id="279" r:id="rId13"/>
    <p:sldId id="28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3067E93-F55D-4FAA-9ED5-001613939253}"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3067E93-F55D-4FAA-9ED5-001613939253}"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3067E93-F55D-4FAA-9ED5-001613939253}"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3067E93-F55D-4FAA-9ED5-001613939253}"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067E93-F55D-4FAA-9ED5-001613939253}"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3067E93-F55D-4FAA-9ED5-001613939253}"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3067E93-F55D-4FAA-9ED5-001613939253}" type="datetimeFigureOut">
              <a:rPr lang="en-US" smtClean="0"/>
              <a:pPr/>
              <a:t>8/11/2020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3067E93-F55D-4FAA-9ED5-001613939253}" type="datetimeFigureOut">
              <a:rPr lang="en-US" smtClean="0"/>
              <a:pPr/>
              <a:t>8/11/2020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67E93-F55D-4FAA-9ED5-001613939253}" type="datetimeFigureOut">
              <a:rPr lang="en-US" smtClean="0"/>
              <a:pPr/>
              <a:t>8/11/2020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67E93-F55D-4FAA-9ED5-001613939253}"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67E93-F55D-4FAA-9ED5-001613939253}"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C3C1792-679B-419A-9F24-76002DBB7B2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67E93-F55D-4FAA-9ED5-001613939253}" type="datetimeFigureOut">
              <a:rPr lang="en-US" smtClean="0"/>
              <a:pPr/>
              <a:t>8/11/2020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C1792-679B-419A-9F24-76002DBB7B2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57224" y="785794"/>
            <a:ext cx="7572428" cy="542928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
            </a:r>
            <a:br>
              <a:rPr lang="en-US" dirty="0" smtClean="0"/>
            </a:br>
            <a:r>
              <a:rPr lang="en-US" dirty="0" smtClean="0"/>
              <a:t/>
            </a:r>
            <a:br>
              <a:rPr lang="en-US" dirty="0" smtClean="0"/>
            </a:br>
            <a:r>
              <a:rPr lang="en-US" dirty="0" smtClean="0"/>
              <a:t>COMPUTER SYSTEM AND ORGANISATION</a:t>
            </a:r>
            <a:br>
              <a:rPr lang="en-US" dirty="0" smtClean="0"/>
            </a:br>
            <a:r>
              <a:rPr lang="en-US" dirty="0" smtClean="0"/>
              <a:t>(MODULE 2/6)</a:t>
            </a:r>
            <a:br>
              <a:rPr lang="en-US" dirty="0" smtClean="0"/>
            </a:br>
            <a:r>
              <a:rPr lang="en-US" dirty="0" smtClean="0"/>
              <a:t/>
            </a:r>
            <a:br>
              <a:rPr lang="en-US" dirty="0" smtClean="0"/>
            </a:br>
            <a:r>
              <a:rPr lang="en-US" dirty="0" smtClean="0"/>
              <a:t>BY</a:t>
            </a:r>
            <a:br>
              <a:rPr lang="en-US" dirty="0" smtClean="0"/>
            </a:br>
            <a:r>
              <a:rPr lang="en-US" sz="3600" dirty="0" smtClean="0"/>
              <a:t>Mrs. SUJATA PRADHAN</a:t>
            </a:r>
            <a:br>
              <a:rPr lang="en-US" sz="3600" dirty="0" smtClean="0"/>
            </a:br>
            <a:r>
              <a:rPr lang="en-US" sz="3600" dirty="0" smtClean="0"/>
              <a:t>PGT(SS),AECS,ANUPURAM</a:t>
            </a:r>
            <a:r>
              <a:rPr lang="en-US" dirty="0" smtClean="0"/>
              <a:t/>
            </a:r>
            <a:br>
              <a:rPr lang="en-US" dirty="0" smtClean="0"/>
            </a:br>
            <a:r>
              <a:rPr lang="en-US" dirty="0" smtClean="0"/>
              <a:t/>
            </a:r>
            <a:br>
              <a:rPr lang="en-US" dirty="0" smtClean="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111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Operating System</a:t>
            </a:r>
            <a:endParaRPr lang="en-IN" dirty="0"/>
          </a:p>
        </p:txBody>
      </p:sp>
      <p:sp>
        <p:nvSpPr>
          <p:cNvPr id="3" name="Content Placeholder 2"/>
          <p:cNvSpPr>
            <a:spLocks noGrp="1"/>
          </p:cNvSpPr>
          <p:nvPr>
            <p:ph idx="1"/>
          </p:nvPr>
        </p:nvSpPr>
        <p:spPr>
          <a:xfrm>
            <a:off x="142844" y="785794"/>
            <a:ext cx="8786874" cy="5929354"/>
          </a:xfrm>
          <a:ln w="28575">
            <a:solidFill>
              <a:schemeClr val="tx1"/>
            </a:solidFill>
          </a:ln>
        </p:spPr>
        <p:txBody>
          <a:bodyPr>
            <a:normAutofit fontScale="55000" lnSpcReduction="20000"/>
          </a:bodyPr>
          <a:lstStyle/>
          <a:p>
            <a:pPr>
              <a:buNone/>
            </a:pPr>
            <a:endParaRPr lang="en-IN" sz="3800" b="1" dirty="0" smtClean="0"/>
          </a:p>
          <a:p>
            <a:pPr>
              <a:buNone/>
            </a:pPr>
            <a:r>
              <a:rPr lang="en-IN" sz="3800" b="1" dirty="0" smtClean="0"/>
              <a:t>	</a:t>
            </a:r>
          </a:p>
          <a:p>
            <a:pPr>
              <a:buNone/>
            </a:pPr>
            <a:r>
              <a:rPr lang="en-IN" sz="3800" b="1" dirty="0" smtClean="0"/>
              <a:t>	Operating System </a:t>
            </a:r>
            <a:r>
              <a:rPr lang="en-IN" dirty="0" smtClean="0"/>
              <a:t>is an interface between hardware and user. It is like a manager of whole computer system. It controls all resources of hardware. It manages various application </a:t>
            </a:r>
            <a:r>
              <a:rPr lang="en-IN" dirty="0" err="1" smtClean="0"/>
              <a:t>softwares</a:t>
            </a:r>
            <a:r>
              <a:rPr lang="en-IN" dirty="0" smtClean="0"/>
              <a:t> with hardware. It develops an environment for the user where user can give commands and can receive outputs. </a:t>
            </a:r>
          </a:p>
          <a:p>
            <a:pPr>
              <a:buNone/>
            </a:pPr>
            <a:r>
              <a:rPr lang="en-IN" sz="3800" b="1" dirty="0" smtClean="0"/>
              <a:t>	Types of OS :</a:t>
            </a:r>
            <a:r>
              <a:rPr lang="en-IN" dirty="0" smtClean="0"/>
              <a:t> </a:t>
            </a:r>
          </a:p>
          <a:p>
            <a:pPr>
              <a:buNone/>
            </a:pPr>
            <a:r>
              <a:rPr lang="en-IN" b="1" dirty="0" smtClean="0"/>
              <a:t>	Single User OS </a:t>
            </a:r>
            <a:r>
              <a:rPr lang="en-IN" dirty="0" smtClean="0"/>
              <a:t> are simple operating system designed to manage one task at a time. MS-DOS is an example of single user OS.</a:t>
            </a:r>
          </a:p>
          <a:p>
            <a:pPr>
              <a:buNone/>
            </a:pPr>
            <a:r>
              <a:rPr lang="en-IN" dirty="0" smtClean="0"/>
              <a:t>	</a:t>
            </a:r>
            <a:r>
              <a:rPr lang="en-IN" b="1" dirty="0" smtClean="0"/>
              <a:t>Multi User OS </a:t>
            </a:r>
            <a:r>
              <a:rPr lang="en-IN" dirty="0" smtClean="0"/>
              <a:t>that allow same data and applications to be accessed by multiple users at the same time. Linux and UNIX are examples of multiuser OS.</a:t>
            </a:r>
          </a:p>
          <a:p>
            <a:pPr>
              <a:buNone/>
            </a:pPr>
            <a:r>
              <a:rPr lang="en-IN" dirty="0" smtClean="0"/>
              <a:t>	</a:t>
            </a:r>
            <a:r>
              <a:rPr lang="en-IN" b="1" dirty="0" smtClean="0"/>
              <a:t>Time Sharing OS </a:t>
            </a:r>
            <a:r>
              <a:rPr lang="en-IN" dirty="0" smtClean="0"/>
              <a:t>allows execution of more than one tasks or processes concurrently. For this, the processor time is divided amongst different tasks. After the stipulated time for one task is over, the CPU shifts to next task for processing. </a:t>
            </a:r>
          </a:p>
          <a:p>
            <a:pPr>
              <a:buNone/>
            </a:pPr>
            <a:r>
              <a:rPr lang="en-IN" b="1" dirty="0" smtClean="0"/>
              <a:t>	Multiprocessing OS </a:t>
            </a:r>
            <a:r>
              <a:rPr lang="en-IN" dirty="0" smtClean="0"/>
              <a:t>Processing takes place in parallel and is also called </a:t>
            </a:r>
            <a:r>
              <a:rPr lang="en-IN" i="1" dirty="0" smtClean="0"/>
              <a:t>parallel processing. Each </a:t>
            </a:r>
            <a:r>
              <a:rPr lang="en-IN" dirty="0" smtClean="0"/>
              <a:t>processor works on different parts of the same task, or, on two or more different tasks. Since execution takes place in parallel, they are used for high speed execution, and to increase the efficiency of computer.</a:t>
            </a:r>
          </a:p>
          <a:p>
            <a:pPr>
              <a:buNone/>
            </a:pPr>
            <a:r>
              <a:rPr lang="en-IN" b="1" dirty="0" smtClean="0"/>
              <a:t>	Distributed OS </a:t>
            </a:r>
            <a:r>
              <a:rPr lang="en-IN" dirty="0" smtClean="0"/>
              <a:t>The Distributed Operating System is used on networks .It allows shared data/files to be accessed from any machine on the network to make user feel as if his data is available on his workstation itself.</a:t>
            </a:r>
          </a:p>
          <a:p>
            <a:pPr>
              <a:buNone/>
            </a:pPr>
            <a:endParaRPr lang="en-IN" dirty="0" smtClean="0"/>
          </a:p>
          <a:p>
            <a:pPr>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5000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Language Processor</a:t>
            </a:r>
            <a:endParaRPr lang="en-IN" dirty="0"/>
          </a:p>
        </p:txBody>
      </p:sp>
      <p:sp>
        <p:nvSpPr>
          <p:cNvPr id="6" name="Content Placeholder 5"/>
          <p:cNvSpPr>
            <a:spLocks noGrp="1"/>
          </p:cNvSpPr>
          <p:nvPr>
            <p:ph idx="1"/>
          </p:nvPr>
        </p:nvSpPr>
        <p:spPr>
          <a:xfrm>
            <a:off x="214282" y="785794"/>
            <a:ext cx="8715436" cy="5929354"/>
          </a:xfrm>
          <a:ln w="19050">
            <a:solidFill>
              <a:schemeClr val="tx1"/>
            </a:solidFill>
          </a:ln>
        </p:spPr>
        <p:txBody>
          <a:bodyPr>
            <a:normAutofit fontScale="55000" lnSpcReduction="20000"/>
          </a:bodyPr>
          <a:lstStyle/>
          <a:p>
            <a:pPr>
              <a:buNone/>
            </a:pPr>
            <a:r>
              <a:rPr lang="en-IN" b="1" dirty="0" smtClean="0"/>
              <a:t>	</a:t>
            </a:r>
          </a:p>
          <a:p>
            <a:pPr>
              <a:buNone/>
            </a:pPr>
            <a:r>
              <a:rPr lang="en-IN" dirty="0" smtClean="0"/>
              <a:t>	computer understands instructions in machine code, i.e. in the form of 0s and 1s.As it is difficult for us to write computer program directly in machine </a:t>
            </a:r>
            <a:r>
              <a:rPr lang="en-IN" dirty="0" err="1" smtClean="0"/>
              <a:t>code,the</a:t>
            </a:r>
            <a:r>
              <a:rPr lang="en-IN" dirty="0" smtClean="0"/>
              <a:t> programs are written mostly in high-level languages, i.e. BASIC, C++, Python etc.</a:t>
            </a:r>
          </a:p>
          <a:p>
            <a:pPr>
              <a:buNone/>
            </a:pPr>
            <a:r>
              <a:rPr lang="en-IN" dirty="0" smtClean="0"/>
              <a:t>	 A program written in any high-level programming language is called the Source Program or </a:t>
            </a:r>
            <a:r>
              <a:rPr lang="en-IN" b="1" dirty="0" smtClean="0"/>
              <a:t>Source Code</a:t>
            </a:r>
            <a:r>
              <a:rPr lang="en-IN" dirty="0" smtClean="0"/>
              <a:t>. The source code cannot be executed directly by the computer. The source code must be converted into machine language to be executed. The program translated into machine code is known as Object Program or </a:t>
            </a:r>
            <a:r>
              <a:rPr lang="en-IN" b="1" dirty="0" smtClean="0"/>
              <a:t>Object code</a:t>
            </a:r>
            <a:r>
              <a:rPr lang="en-IN" dirty="0" smtClean="0"/>
              <a:t>.</a:t>
            </a:r>
          </a:p>
          <a:p>
            <a:pPr>
              <a:buNone/>
            </a:pPr>
            <a:r>
              <a:rPr lang="en-IN" dirty="0" smtClean="0"/>
              <a:t>	The special </a:t>
            </a:r>
            <a:r>
              <a:rPr lang="en-IN" b="1" dirty="0" err="1" smtClean="0"/>
              <a:t>translatory</a:t>
            </a:r>
            <a:r>
              <a:rPr lang="en-IN" b="1" dirty="0" smtClean="0"/>
              <a:t> system software </a:t>
            </a:r>
            <a:r>
              <a:rPr lang="en-IN" dirty="0" smtClean="0"/>
              <a:t>that is used to translate the program written in high-level language into machine code is called language processor or translator program.</a:t>
            </a:r>
          </a:p>
          <a:p>
            <a:pPr>
              <a:buNone/>
            </a:pPr>
            <a:r>
              <a:rPr lang="en-IN" dirty="0" smtClean="0"/>
              <a:t>	</a:t>
            </a:r>
          </a:p>
          <a:p>
            <a:pPr>
              <a:buNone/>
            </a:pPr>
            <a:r>
              <a:rPr lang="en-IN" dirty="0" smtClean="0"/>
              <a:t>	The language processors can be any of the following three types</a:t>
            </a:r>
          </a:p>
          <a:p>
            <a:pPr>
              <a:buNone/>
            </a:pPr>
            <a:r>
              <a:rPr lang="en-IN" dirty="0" smtClean="0"/>
              <a:t>	   1. The </a:t>
            </a:r>
            <a:r>
              <a:rPr lang="en-IN" b="1" dirty="0" smtClean="0"/>
              <a:t>Assembler</a:t>
            </a:r>
            <a:r>
              <a:rPr lang="en-IN" dirty="0" smtClean="0"/>
              <a:t> is used to translate the program written in Assembly language into	machine code.</a:t>
            </a:r>
          </a:p>
          <a:p>
            <a:pPr marL="514350" indent="-514350">
              <a:buNone/>
            </a:pPr>
            <a:r>
              <a:rPr lang="en-IN" dirty="0" smtClean="0"/>
              <a:t>	2. The language processor that translates the complete source program as a whole in one go into machine code is called </a:t>
            </a:r>
            <a:r>
              <a:rPr lang="en-IN" b="1" dirty="0" smtClean="0"/>
              <a:t>compiler</a:t>
            </a:r>
            <a:r>
              <a:rPr lang="en-IN" dirty="0" smtClean="0"/>
              <a:t>. Some of the examples are C and C++ compilers.</a:t>
            </a:r>
          </a:p>
          <a:p>
            <a:pPr marL="514350" indent="-514350">
              <a:buNone/>
            </a:pPr>
            <a:r>
              <a:rPr lang="en-IN" dirty="0" smtClean="0"/>
              <a:t>	3. The language processor that translates a single statement of source program into</a:t>
            </a:r>
          </a:p>
          <a:p>
            <a:pPr marL="514350" indent="-514350">
              <a:buNone/>
            </a:pPr>
            <a:r>
              <a:rPr lang="en-IN" dirty="0" smtClean="0"/>
              <a:t>	machine code and executes it immediately before moving on to the next line is called an </a:t>
            </a:r>
            <a:r>
              <a:rPr lang="en-IN" b="1" dirty="0" smtClean="0"/>
              <a:t>Interpreter</a:t>
            </a:r>
            <a:r>
              <a:rPr lang="en-IN" dirty="0" smtClean="0"/>
              <a:t>.</a:t>
            </a:r>
          </a:p>
          <a:p>
            <a:pPr>
              <a:buNone/>
            </a:pPr>
            <a:r>
              <a:rPr lang="en-IN" b="1" dirty="0" smtClean="0"/>
              <a:t>	</a:t>
            </a:r>
            <a:endParaRPr lang="en-IN"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000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b="1" dirty="0" smtClean="0"/>
              <a:t/>
            </a:r>
            <a:br>
              <a:rPr lang="en-IN" b="1" dirty="0" smtClean="0"/>
            </a:br>
            <a:r>
              <a:rPr lang="en-IN" b="1" dirty="0" smtClean="0"/>
              <a:t>Utilities Software</a:t>
            </a:r>
            <a:br>
              <a:rPr lang="en-IN" b="1" dirty="0" smtClean="0"/>
            </a:br>
            <a:endParaRPr lang="en-IN" dirty="0"/>
          </a:p>
        </p:txBody>
      </p:sp>
      <p:sp>
        <p:nvSpPr>
          <p:cNvPr id="3" name="Content Placeholder 2"/>
          <p:cNvSpPr>
            <a:spLocks noGrp="1"/>
          </p:cNvSpPr>
          <p:nvPr>
            <p:ph idx="1"/>
          </p:nvPr>
        </p:nvSpPr>
        <p:spPr>
          <a:xfrm>
            <a:off x="142844" y="857232"/>
            <a:ext cx="8858312" cy="5857916"/>
          </a:xfrm>
          <a:ln w="19050">
            <a:solidFill>
              <a:schemeClr val="tx1"/>
            </a:solidFill>
          </a:ln>
        </p:spPr>
        <p:txBody>
          <a:bodyPr>
            <a:normAutofit fontScale="55000" lnSpcReduction="20000"/>
          </a:bodyPr>
          <a:lstStyle/>
          <a:p>
            <a:pPr>
              <a:buNone/>
            </a:pPr>
            <a:r>
              <a:rPr lang="en-IN" dirty="0" smtClean="0"/>
              <a:t>	</a:t>
            </a:r>
          </a:p>
          <a:p>
            <a:pPr>
              <a:buNone/>
            </a:pPr>
            <a:r>
              <a:rPr lang="en-IN" dirty="0" smtClean="0"/>
              <a:t>	A </a:t>
            </a:r>
            <a:r>
              <a:rPr lang="en-IN" b="1" dirty="0" smtClean="0"/>
              <a:t>utility software </a:t>
            </a:r>
            <a:r>
              <a:rPr lang="en-IN" dirty="0" smtClean="0"/>
              <a:t>is one which provides certain tasks that help in proper maintenance of the computer. The job of utility programs is to keep the computer system running smoothly. Now a days many utility </a:t>
            </a:r>
            <a:r>
              <a:rPr lang="en-IN" dirty="0" err="1" smtClean="0"/>
              <a:t>softwares</a:t>
            </a:r>
            <a:r>
              <a:rPr lang="en-IN" dirty="0" smtClean="0"/>
              <a:t> are part of the operating system itself</a:t>
            </a:r>
            <a:r>
              <a:rPr lang="en-IN" dirty="0" smtClean="0"/>
              <a:t>. Even </a:t>
            </a:r>
            <a:r>
              <a:rPr lang="en-IN" dirty="0" smtClean="0"/>
              <a:t>if there is no utility software on your computer, the computer works but with the right kind of utility software loaded, the computer becomes more reliable and even its processing speed increases. Some of the commonly use utility </a:t>
            </a:r>
            <a:r>
              <a:rPr lang="en-IN" dirty="0" err="1" smtClean="0"/>
              <a:t>softwares</a:t>
            </a:r>
            <a:r>
              <a:rPr lang="en-IN" dirty="0" smtClean="0"/>
              <a:t> are antivirus,</a:t>
            </a:r>
            <a:r>
              <a:rPr lang="fr-FR" dirty="0" err="1" smtClean="0"/>
              <a:t>Disk</a:t>
            </a:r>
            <a:r>
              <a:rPr lang="fr-FR" dirty="0" smtClean="0"/>
              <a:t> </a:t>
            </a:r>
            <a:r>
              <a:rPr lang="fr-FR" dirty="0" err="1" smtClean="0"/>
              <a:t>defragmenter</a:t>
            </a:r>
            <a:r>
              <a:rPr lang="fr-FR" dirty="0" smtClean="0"/>
              <a:t>, </a:t>
            </a:r>
            <a:r>
              <a:rPr lang="fr-FR" dirty="0" smtClean="0"/>
              <a:t>backup, compression etc.</a:t>
            </a:r>
          </a:p>
          <a:p>
            <a:pPr>
              <a:buNone/>
            </a:pPr>
            <a:r>
              <a:rPr lang="en-IN" dirty="0" smtClean="0"/>
              <a:t>	</a:t>
            </a:r>
            <a:r>
              <a:rPr lang="en-IN" dirty="0" smtClean="0"/>
              <a:t>	</a:t>
            </a:r>
            <a:r>
              <a:rPr lang="en-IN" b="1" dirty="0" smtClean="0"/>
              <a:t>A</a:t>
            </a:r>
            <a:r>
              <a:rPr lang="en-IN" b="1" dirty="0" smtClean="0"/>
              <a:t>ntivirus: </a:t>
            </a:r>
            <a:r>
              <a:rPr lang="en-IN" dirty="0" smtClean="0"/>
              <a:t>It </a:t>
            </a:r>
            <a:r>
              <a:rPr lang="en-IN" dirty="0" smtClean="0"/>
              <a:t>is utility software which detects and removes computer viruses. </a:t>
            </a:r>
          </a:p>
          <a:p>
            <a:pPr>
              <a:buNone/>
            </a:pPr>
            <a:r>
              <a:rPr lang="fr-FR" b="1" dirty="0" smtClean="0"/>
              <a:t>	</a:t>
            </a:r>
            <a:r>
              <a:rPr lang="fr-FR" b="1" dirty="0" smtClean="0"/>
              <a:t>	</a:t>
            </a:r>
            <a:r>
              <a:rPr lang="fr-FR" b="1" dirty="0" err="1" smtClean="0"/>
              <a:t>Disk</a:t>
            </a:r>
            <a:r>
              <a:rPr lang="fr-FR" b="1" dirty="0" smtClean="0"/>
              <a:t> </a:t>
            </a:r>
            <a:r>
              <a:rPr lang="fr-FR" b="1" dirty="0" err="1" smtClean="0"/>
              <a:t>defragmenter</a:t>
            </a:r>
            <a:r>
              <a:rPr lang="fr-FR" b="1" dirty="0" smtClean="0"/>
              <a:t>: </a:t>
            </a:r>
            <a:r>
              <a:rPr lang="en-IN" dirty="0" smtClean="0"/>
              <a:t>The memory is used in small chunks randomly. Sometimes </a:t>
            </a:r>
            <a:r>
              <a:rPr lang="en-IN" dirty="0" smtClean="0"/>
              <a:t>	when </a:t>
            </a:r>
            <a:r>
              <a:rPr lang="en-IN" dirty="0" smtClean="0"/>
              <a:t>a memory chunk of appropriate size is not available, the operating system </a:t>
            </a:r>
            <a:r>
              <a:rPr lang="en-IN" dirty="0" smtClean="0"/>
              <a:t>	breaks </a:t>
            </a:r>
            <a:r>
              <a:rPr lang="en-IN" dirty="0" smtClean="0"/>
              <a:t>or fragments the files resulting in slower access to files. A disk defragmenter </a:t>
            </a:r>
            <a:r>
              <a:rPr lang="en-IN" dirty="0" smtClean="0"/>
              <a:t>	scans </a:t>
            </a:r>
            <a:r>
              <a:rPr lang="en-IN" dirty="0" smtClean="0"/>
              <a:t>the hard disk for fragmented files and brings all the fragments together.</a:t>
            </a:r>
          </a:p>
          <a:p>
            <a:pPr>
              <a:buNone/>
            </a:pPr>
            <a:r>
              <a:rPr lang="fr-FR" b="1" dirty="0" smtClean="0"/>
              <a:t>	</a:t>
            </a:r>
            <a:r>
              <a:rPr lang="fr-FR" b="1" dirty="0" smtClean="0"/>
              <a:t>	backup:</a:t>
            </a:r>
            <a:r>
              <a:rPr lang="fr-FR" dirty="0" smtClean="0"/>
              <a:t> </a:t>
            </a:r>
            <a:r>
              <a:rPr lang="en-IN" dirty="0" smtClean="0"/>
              <a:t>This utility is used to create the copy of the complete or partial </a:t>
            </a:r>
            <a:r>
              <a:rPr lang="en-IN" dirty="0" smtClean="0"/>
              <a:t>data </a:t>
            </a:r>
            <a:r>
              <a:rPr lang="en-IN" dirty="0" smtClean="0"/>
              <a:t>stored </a:t>
            </a:r>
            <a:r>
              <a:rPr lang="en-IN" dirty="0" smtClean="0"/>
              <a:t>	in a disk </a:t>
            </a:r>
            <a:r>
              <a:rPr lang="en-IN" dirty="0" smtClean="0"/>
              <a:t>or CD on any other disk. In case the hard disk crashes </a:t>
            </a:r>
            <a:r>
              <a:rPr lang="en-IN" dirty="0" smtClean="0"/>
              <a:t>or some other 	system failure </a:t>
            </a:r>
            <a:r>
              <a:rPr lang="en-IN" dirty="0" smtClean="0"/>
              <a:t>occurs, the files can be restored using backup software.</a:t>
            </a:r>
          </a:p>
          <a:p>
            <a:pPr>
              <a:buNone/>
            </a:pPr>
            <a:r>
              <a:rPr lang="en-IN" b="1" dirty="0" smtClean="0"/>
              <a:t>	</a:t>
            </a:r>
            <a:r>
              <a:rPr lang="en-IN" b="1" dirty="0" smtClean="0"/>
              <a:t>	Compression Utility: </a:t>
            </a:r>
            <a:r>
              <a:rPr lang="en-IN" dirty="0" smtClean="0"/>
              <a:t>This </a:t>
            </a:r>
            <a:r>
              <a:rPr lang="en-IN" dirty="0" smtClean="0"/>
              <a:t>utility is used to compress large files. Compression is </a:t>
            </a:r>
            <a:r>
              <a:rPr lang="en-IN" dirty="0" smtClean="0"/>
              <a:t>	useful </a:t>
            </a:r>
            <a:r>
              <a:rPr lang="en-IN" dirty="0" smtClean="0"/>
              <a:t>because it </a:t>
            </a:r>
            <a:r>
              <a:rPr lang="en-IN" dirty="0" smtClean="0"/>
              <a:t>helps reducing </a:t>
            </a:r>
            <a:r>
              <a:rPr lang="en-IN" dirty="0" smtClean="0"/>
              <a:t>resource size and the file transmission on the </a:t>
            </a:r>
            <a:r>
              <a:rPr lang="en-IN" dirty="0" smtClean="0"/>
              <a:t>	network </a:t>
            </a:r>
            <a:r>
              <a:rPr lang="en-IN" dirty="0" smtClean="0"/>
              <a:t>becomes easier.</a:t>
            </a:r>
          </a:p>
          <a:p>
            <a:pPr>
              <a:buNone/>
            </a:pPr>
            <a:r>
              <a:rPr lang="en-IN" dirty="0" smtClean="0"/>
              <a:t>	</a:t>
            </a:r>
            <a:r>
              <a:rPr lang="en-IN" dirty="0" smtClean="0"/>
              <a:t>	</a:t>
            </a:r>
            <a:r>
              <a:rPr lang="en-IN" b="1" dirty="0" smtClean="0"/>
              <a:t>Disk </a:t>
            </a:r>
            <a:r>
              <a:rPr lang="en-IN" b="1" dirty="0" smtClean="0"/>
              <a:t>Cleaner </a:t>
            </a:r>
            <a:r>
              <a:rPr lang="en-IN" b="1" dirty="0" smtClean="0"/>
              <a:t>utility: </a:t>
            </a:r>
            <a:r>
              <a:rPr lang="en-IN" dirty="0" smtClean="0"/>
              <a:t>prompts the user to delete such files so as to create more </a:t>
            </a:r>
            <a:r>
              <a:rPr lang="en-IN" dirty="0" smtClean="0"/>
              <a:t>	space on </a:t>
            </a:r>
            <a:r>
              <a:rPr lang="en-IN" dirty="0" smtClean="0"/>
              <a:t>the </a:t>
            </a:r>
            <a:r>
              <a:rPr lang="en-IN" dirty="0" smtClean="0"/>
              <a:t>disk.</a:t>
            </a:r>
            <a:endParaRPr lang="en-IN" dirty="0" smtClean="0"/>
          </a:p>
          <a:p>
            <a:pPr>
              <a:buNone/>
            </a:pPr>
            <a:endParaRPr lang="fr-FR" dirty="0" smtClean="0"/>
          </a:p>
          <a:p>
            <a:pPr>
              <a:buNone/>
            </a:pPr>
            <a:endParaRPr lang="en-IN" b="1" dirty="0" smtClean="0"/>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71472" y="500042"/>
            <a:ext cx="7858180" cy="5715040"/>
          </a:xfrm>
        </p:spPr>
        <p:style>
          <a:lnRef idx="1">
            <a:schemeClr val="accent1"/>
          </a:lnRef>
          <a:fillRef idx="2">
            <a:schemeClr val="accent1"/>
          </a:fillRef>
          <a:effectRef idx="1">
            <a:schemeClr val="accent1"/>
          </a:effectRef>
          <a:fontRef idx="minor">
            <a:schemeClr val="dk1"/>
          </a:fontRef>
        </p:style>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sz="6600" dirty="0" smtClean="0"/>
              <a:t>Thank you</a:t>
            </a:r>
            <a:endParaRPr lang="en-IN" sz="6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SUMMARY</a:t>
            </a:r>
            <a:endParaRPr lang="en-IN" dirty="0"/>
          </a:p>
        </p:txBody>
      </p:sp>
      <p:sp>
        <p:nvSpPr>
          <p:cNvPr id="3" name="Content Placeholder 2"/>
          <p:cNvSpPr>
            <a:spLocks noGrp="1"/>
          </p:cNvSpPr>
          <p:nvPr>
            <p:ph idx="1"/>
          </p:nvPr>
        </p:nvSpPr>
        <p:spPr>
          <a:ln w="19050">
            <a:solidFill>
              <a:schemeClr val="tx1"/>
            </a:solidFill>
          </a:ln>
        </p:spPr>
        <p:txBody>
          <a:bodyPr/>
          <a:lstStyle/>
          <a:p>
            <a:endParaRPr lang="en-US" dirty="0" smtClean="0"/>
          </a:p>
          <a:p>
            <a:r>
              <a:rPr lang="en-US" dirty="0" smtClean="0"/>
              <a:t>Computer and it’s characteristics</a:t>
            </a:r>
          </a:p>
          <a:p>
            <a:r>
              <a:rPr lang="en-US" dirty="0" smtClean="0"/>
              <a:t>Basic Architecture of computer</a:t>
            </a:r>
          </a:p>
          <a:p>
            <a:r>
              <a:rPr lang="en-US" dirty="0" smtClean="0"/>
              <a:t>Role of Different Units of computer</a:t>
            </a:r>
          </a:p>
          <a:p>
            <a:r>
              <a:rPr lang="en-US" dirty="0" smtClean="0"/>
              <a:t>Types of Memory</a:t>
            </a:r>
          </a:p>
          <a:p>
            <a:r>
              <a:rPr lang="en-US" dirty="0" smtClean="0"/>
              <a:t>System bus</a:t>
            </a:r>
          </a:p>
          <a:p>
            <a:pPr>
              <a:buNone/>
            </a:pPr>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8259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Classification Based on the operation</a:t>
            </a:r>
            <a:endParaRPr lang="en-IN" dirty="0"/>
          </a:p>
        </p:txBody>
      </p:sp>
      <p:sp>
        <p:nvSpPr>
          <p:cNvPr id="3" name="Content Placeholder 2"/>
          <p:cNvSpPr>
            <a:spLocks noGrp="1"/>
          </p:cNvSpPr>
          <p:nvPr>
            <p:ph idx="1"/>
          </p:nvPr>
        </p:nvSpPr>
        <p:spPr>
          <a:xfrm>
            <a:off x="214282" y="928670"/>
            <a:ext cx="8715436" cy="5786478"/>
          </a:xfrm>
          <a:ln w="28575">
            <a:solidFill>
              <a:schemeClr val="tx1"/>
            </a:solidFill>
          </a:ln>
        </p:spPr>
        <p:txBody>
          <a:bodyPr>
            <a:normAutofit fontScale="55000" lnSpcReduction="20000"/>
          </a:bodyPr>
          <a:lstStyle/>
          <a:p>
            <a:pPr>
              <a:buNone/>
            </a:pPr>
            <a:r>
              <a:rPr lang="en-IN" dirty="0" smtClean="0"/>
              <a:t>	</a:t>
            </a:r>
          </a:p>
          <a:p>
            <a:pPr>
              <a:buNone/>
            </a:pPr>
            <a:r>
              <a:rPr lang="en-IN" dirty="0" smtClean="0"/>
              <a:t>	</a:t>
            </a:r>
            <a:r>
              <a:rPr lang="en-IN" b="1" dirty="0" smtClean="0"/>
              <a:t>Computers</a:t>
            </a:r>
            <a:r>
              <a:rPr lang="en-IN" dirty="0" smtClean="0"/>
              <a:t> can be classified based on their operation into one of the following type.</a:t>
            </a:r>
          </a:p>
          <a:p>
            <a:pPr lvl="1">
              <a:buFont typeface="Wingdings" pitchFamily="2" charset="2"/>
              <a:buChar char="Ø"/>
            </a:pPr>
            <a:r>
              <a:rPr lang="en-IN" dirty="0" smtClean="0"/>
              <a:t>	Digital Computers</a:t>
            </a:r>
          </a:p>
          <a:p>
            <a:pPr lvl="1">
              <a:buFont typeface="Wingdings" pitchFamily="2" charset="2"/>
              <a:buChar char="Ø"/>
            </a:pPr>
            <a:r>
              <a:rPr lang="en-IN" dirty="0" smtClean="0"/>
              <a:t>	</a:t>
            </a:r>
            <a:r>
              <a:rPr lang="en-IN" dirty="0" err="1" smtClean="0"/>
              <a:t>Analog</a:t>
            </a:r>
            <a:r>
              <a:rPr lang="en-IN" dirty="0" smtClean="0"/>
              <a:t> Computers</a:t>
            </a:r>
          </a:p>
          <a:p>
            <a:pPr lvl="1">
              <a:buFont typeface="Wingdings" pitchFamily="2" charset="2"/>
              <a:buChar char="Ø"/>
            </a:pPr>
            <a:r>
              <a:rPr lang="en-IN" dirty="0" smtClean="0"/>
              <a:t>	Hybrid Computers</a:t>
            </a:r>
          </a:p>
          <a:p>
            <a:pPr lvl="1">
              <a:buNone/>
            </a:pPr>
            <a:endParaRPr lang="en-IN" dirty="0" smtClean="0"/>
          </a:p>
          <a:p>
            <a:pPr>
              <a:buNone/>
            </a:pPr>
            <a:r>
              <a:rPr lang="en-IN" dirty="0" smtClean="0"/>
              <a:t>       </a:t>
            </a:r>
            <a:r>
              <a:rPr lang="en-IN" b="1" dirty="0" smtClean="0"/>
              <a:t>Digital Computers</a:t>
            </a:r>
            <a:r>
              <a:rPr lang="en-IN" dirty="0" smtClean="0"/>
              <a:t>: Digital computers operate essentially on digital data. It gives the result with more accuracy and at a faster rate. Digital computers are useful for evaluating arithmetic expressions and manipulations of </a:t>
            </a:r>
            <a:r>
              <a:rPr lang="en-IN" dirty="0" err="1" smtClean="0"/>
              <a:t>data.Most</a:t>
            </a:r>
            <a:r>
              <a:rPr lang="en-IN" dirty="0" smtClean="0"/>
              <a:t> of the computers available today are the digital computers. The computers that we use at home or offices are digital computers.</a:t>
            </a:r>
          </a:p>
          <a:p>
            <a:pPr>
              <a:buNone/>
            </a:pPr>
            <a:endParaRPr lang="en-IN" dirty="0" smtClean="0"/>
          </a:p>
          <a:p>
            <a:pPr>
              <a:buNone/>
            </a:pPr>
            <a:r>
              <a:rPr lang="en-IN" dirty="0" smtClean="0"/>
              <a:t>	 </a:t>
            </a:r>
            <a:r>
              <a:rPr lang="en-IN" b="1" dirty="0" err="1" smtClean="0"/>
              <a:t>Analog</a:t>
            </a:r>
            <a:r>
              <a:rPr lang="en-IN" b="1" dirty="0" smtClean="0"/>
              <a:t> Computers: </a:t>
            </a:r>
            <a:r>
              <a:rPr lang="en-IN" dirty="0" smtClean="0"/>
              <a:t>The </a:t>
            </a:r>
            <a:r>
              <a:rPr lang="en-IN" b="1" dirty="0" err="1" smtClean="0"/>
              <a:t>analog</a:t>
            </a:r>
            <a:r>
              <a:rPr lang="en-IN" b="1" dirty="0" smtClean="0"/>
              <a:t> computer</a:t>
            </a:r>
            <a:r>
              <a:rPr lang="en-IN" dirty="0" smtClean="0"/>
              <a:t> is a computing device that work on continuous range of </a:t>
            </a:r>
            <a:r>
              <a:rPr lang="en-IN" dirty="0" err="1" smtClean="0"/>
              <a:t>values.It</a:t>
            </a:r>
            <a:r>
              <a:rPr lang="en-IN" dirty="0" smtClean="0"/>
              <a:t> gives approximate results as it deals with physical quantities that vary continuously like </a:t>
            </a:r>
            <a:r>
              <a:rPr lang="en-IN" dirty="0" err="1" smtClean="0"/>
              <a:t>voltage,temperature,pressure</a:t>
            </a:r>
            <a:r>
              <a:rPr lang="en-IN" dirty="0" smtClean="0"/>
              <a:t> etc. </a:t>
            </a:r>
          </a:p>
          <a:p>
            <a:pPr>
              <a:buNone/>
            </a:pPr>
            <a:endParaRPr lang="en-IN" dirty="0" smtClean="0"/>
          </a:p>
          <a:p>
            <a:pPr>
              <a:buNone/>
            </a:pPr>
            <a:r>
              <a:rPr lang="en-IN" b="1" dirty="0" smtClean="0"/>
              <a:t> 	Hybrid Computers:-</a:t>
            </a:r>
            <a:r>
              <a:rPr lang="en-IN" dirty="0" smtClean="0"/>
              <a:t> Hybrid computing system  exhibit features of </a:t>
            </a:r>
            <a:r>
              <a:rPr lang="en-IN" dirty="0" err="1" smtClean="0"/>
              <a:t>analog</a:t>
            </a:r>
            <a:r>
              <a:rPr lang="en-IN" dirty="0" smtClean="0"/>
              <a:t> computers and digital computers both. Main objective of designing this computer is to perform very complicated calculations. Hybrid computers can be used in the large scale organizations to solve logical and technical calculations as well as offer great processing of differential equations.</a:t>
            </a:r>
          </a:p>
          <a:p>
            <a:pPr>
              <a:buNone/>
            </a:pP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1414"/>
            <a:ext cx="8229600" cy="36828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err="1" smtClean="0"/>
              <a:t>Classfication</a:t>
            </a:r>
            <a:r>
              <a:rPr lang="en-US" dirty="0" smtClean="0"/>
              <a:t> based on configuration</a:t>
            </a:r>
            <a:endParaRPr lang="en-IN" dirty="0"/>
          </a:p>
        </p:txBody>
      </p:sp>
      <p:sp>
        <p:nvSpPr>
          <p:cNvPr id="3" name="Content Placeholder 2"/>
          <p:cNvSpPr>
            <a:spLocks noGrp="1"/>
          </p:cNvSpPr>
          <p:nvPr>
            <p:ph idx="1"/>
          </p:nvPr>
        </p:nvSpPr>
        <p:spPr>
          <a:xfrm>
            <a:off x="71406" y="571480"/>
            <a:ext cx="9001188" cy="6215106"/>
          </a:xfrm>
          <a:ln w="19050">
            <a:solidFill>
              <a:schemeClr val="tx1"/>
            </a:solidFill>
          </a:ln>
        </p:spPr>
        <p:txBody>
          <a:bodyPr>
            <a:noAutofit/>
          </a:bodyPr>
          <a:lstStyle/>
          <a:p>
            <a:pPr>
              <a:buNone/>
            </a:pPr>
            <a:r>
              <a:rPr lang="en-IN" sz="1800" b="1" dirty="0" smtClean="0"/>
              <a:t>       Computer configuration </a:t>
            </a:r>
            <a:r>
              <a:rPr lang="en-IN" sz="1400" dirty="0" smtClean="0"/>
              <a:t>typically includes processor speed, the amount of RAM, hard drive space, and the type of video card , size, cost and performance. </a:t>
            </a:r>
          </a:p>
          <a:p>
            <a:pPr>
              <a:buNone/>
            </a:pPr>
            <a:r>
              <a:rPr lang="en-IN" sz="1400" b="1" dirty="0" smtClean="0"/>
              <a:t>	</a:t>
            </a:r>
            <a:r>
              <a:rPr lang="en-IN" sz="1400" b="1" u="sng" dirty="0" smtClean="0"/>
              <a:t>Super Computer</a:t>
            </a:r>
            <a:r>
              <a:rPr lang="en-IN" sz="1400" b="1" dirty="0" smtClean="0"/>
              <a:t> </a:t>
            </a:r>
            <a:br>
              <a:rPr lang="en-IN" sz="1400" b="1" dirty="0" smtClean="0"/>
            </a:br>
            <a:r>
              <a:rPr lang="en-IN" sz="1400" dirty="0" smtClean="0"/>
              <a:t>The fastest and most powerful type of computer Supercomputers are very expensive and are employed for specialized applications that require immense amounts of mathematical calculations. For example, weather forecasting ,animated graphics, fluid dynamic calculations, nuclear energy research, and petroleum exploration.</a:t>
            </a:r>
          </a:p>
          <a:p>
            <a:pPr>
              <a:buNone/>
            </a:pPr>
            <a:r>
              <a:rPr lang="en-IN" sz="1400" dirty="0" smtClean="0"/>
              <a:t>	</a:t>
            </a:r>
            <a:r>
              <a:rPr lang="en-IN" sz="1400" b="1" u="sng" dirty="0" smtClean="0"/>
              <a:t>Mainframe </a:t>
            </a:r>
            <a:r>
              <a:rPr lang="en-IN" sz="1400" b="1" u="sng" dirty="0" smtClean="0"/>
              <a:t>Computer</a:t>
            </a:r>
          </a:p>
          <a:p>
            <a:pPr>
              <a:buNone/>
            </a:pPr>
            <a:r>
              <a:rPr lang="en-IN" sz="1400" dirty="0" smtClean="0"/>
              <a:t>	A very large and expensive computer capable of supporting hundreds, or even thousands, of users simultaneously. In the at the In some ways, mainframes are more powerful than supercomputers because they support more simultaneous programs. But supercomputers can execute a single program faster than a mainframe.</a:t>
            </a:r>
            <a:br>
              <a:rPr lang="en-IN" sz="1400" dirty="0" smtClean="0"/>
            </a:br>
            <a:r>
              <a:rPr lang="en-IN" sz="1400" b="1" u="sng" dirty="0" smtClean="0"/>
              <a:t>Mini Computer </a:t>
            </a:r>
          </a:p>
          <a:p>
            <a:pPr>
              <a:buNone/>
            </a:pPr>
            <a:r>
              <a:rPr lang="en-IN" sz="1400" dirty="0" smtClean="0"/>
              <a:t>	A midsized </a:t>
            </a:r>
            <a:r>
              <a:rPr lang="en-IN" sz="1400" dirty="0" smtClean="0"/>
              <a:t>computer based on size </a:t>
            </a:r>
            <a:r>
              <a:rPr lang="en-IN" sz="1400" dirty="0" smtClean="0"/>
              <a:t>and power, minicomputers lie between workstations and </a:t>
            </a:r>
            <a:r>
              <a:rPr lang="en-IN" sz="1400" dirty="0" smtClean="0"/>
              <a:t>mainframes .It is a  </a:t>
            </a:r>
            <a:r>
              <a:rPr lang="en-IN" sz="1400" dirty="0" smtClean="0"/>
              <a:t>multiprocessing system capable of supporting </a:t>
            </a:r>
            <a:r>
              <a:rPr lang="en-IN" sz="1400" dirty="0" smtClean="0"/>
              <a:t>hundreds of users </a:t>
            </a:r>
            <a:r>
              <a:rPr lang="en-IN" sz="1400" dirty="0" smtClean="0"/>
              <a:t>simultaneously.</a:t>
            </a:r>
          </a:p>
          <a:p>
            <a:pPr>
              <a:buNone/>
            </a:pPr>
            <a:r>
              <a:rPr lang="en-IN" sz="1400" b="1" dirty="0" smtClean="0"/>
              <a:t>	</a:t>
            </a:r>
            <a:r>
              <a:rPr lang="en-IN" sz="1400" b="1" u="sng" dirty="0" smtClean="0"/>
              <a:t>Micro Computer or Personal Computer</a:t>
            </a:r>
          </a:p>
          <a:p>
            <a:pPr>
              <a:buNone/>
            </a:pPr>
            <a:r>
              <a:rPr lang="en-IN" sz="1400" dirty="0" smtClean="0"/>
              <a:t>	Microcomputers are small size and low cost digital computers. In microcomputers CPU is contained on a single semiconductor chip. </a:t>
            </a:r>
            <a:endParaRPr lang="en-IN" sz="1400" dirty="0" smtClean="0"/>
          </a:p>
          <a:p>
            <a:pPr>
              <a:buNone/>
            </a:pPr>
            <a:r>
              <a:rPr lang="en-IN" sz="1400" dirty="0" smtClean="0"/>
              <a:t>	</a:t>
            </a:r>
            <a:r>
              <a:rPr lang="en-IN" sz="1400" b="1" dirty="0" smtClean="0"/>
              <a:t>Microcomputers</a:t>
            </a:r>
            <a:r>
              <a:rPr lang="en-IN" sz="1400" dirty="0" smtClean="0"/>
              <a:t> </a:t>
            </a:r>
            <a:r>
              <a:rPr lang="en-IN" sz="1400" dirty="0" smtClean="0"/>
              <a:t>are general purpose computers designed for individuals.</a:t>
            </a:r>
          </a:p>
          <a:p>
            <a:pPr>
              <a:buNone/>
            </a:pPr>
            <a:r>
              <a:rPr lang="en-IN" sz="1400" dirty="0" smtClean="0"/>
              <a:t>	             1. </a:t>
            </a:r>
            <a:r>
              <a:rPr lang="en-IN" sz="1400" b="1" dirty="0" smtClean="0"/>
              <a:t>Desktop Computer</a:t>
            </a:r>
            <a:r>
              <a:rPr lang="en-IN" sz="1400" dirty="0" smtClean="0"/>
              <a:t>: Desktop computer is a type of microcomputer designed for individuals. It consist of 	keyboard, monitor, mouse, power supply and system unit containing CPU, memory etc.  </a:t>
            </a:r>
          </a:p>
          <a:p>
            <a:pPr>
              <a:buNone/>
            </a:pPr>
            <a:r>
              <a:rPr lang="en-IN" sz="1400" dirty="0" smtClean="0"/>
              <a:t>		2. </a:t>
            </a:r>
            <a:r>
              <a:rPr lang="en-IN" sz="1400" b="1" dirty="0" smtClean="0"/>
              <a:t>Laptop Computer</a:t>
            </a:r>
            <a:r>
              <a:rPr lang="en-IN" sz="1400" dirty="0" smtClean="0"/>
              <a:t>: Notebook computer is a portable personal computer. It contains all the features of a 	desktop computer. Notebook computer is also called as laptop. It is easy to carry from one place to other</a:t>
            </a:r>
          </a:p>
          <a:p>
            <a:pPr>
              <a:buNone/>
            </a:pPr>
            <a:r>
              <a:rPr lang="en-IN" sz="1400" dirty="0" smtClean="0"/>
              <a:t>		3. </a:t>
            </a:r>
            <a:r>
              <a:rPr lang="en-IN" sz="1400" b="1" dirty="0" smtClean="0"/>
              <a:t>Palmtop Computer/Digital Diary /Notebook /PDAs</a:t>
            </a:r>
            <a:r>
              <a:rPr lang="en-IN" sz="1400" dirty="0" smtClean="0"/>
              <a:t>: A hand-sized computer. Palmtops have no keyboard 	but the screen serves both as an input and output device.</a:t>
            </a:r>
          </a:p>
          <a:p>
            <a:pPr>
              <a:buNone/>
            </a:pPr>
            <a:r>
              <a:rPr lang="en-IN" sz="1400" b="1" dirty="0" smtClean="0"/>
              <a:t>		4. Workstations: </a:t>
            </a:r>
            <a:r>
              <a:rPr lang="en-IN" sz="1400" dirty="0" smtClean="0"/>
              <a:t>A terminal or desktop computer used in a network. </a:t>
            </a:r>
          </a:p>
          <a:p>
            <a:endParaRPr lang="en-IN"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65403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Mobile devices</a:t>
            </a:r>
            <a:endParaRPr lang="en-IN" dirty="0"/>
          </a:p>
        </p:txBody>
      </p:sp>
      <p:sp>
        <p:nvSpPr>
          <p:cNvPr id="3" name="Content Placeholder 2"/>
          <p:cNvSpPr>
            <a:spLocks noGrp="1"/>
          </p:cNvSpPr>
          <p:nvPr>
            <p:ph idx="1"/>
          </p:nvPr>
        </p:nvSpPr>
        <p:spPr>
          <a:xfrm>
            <a:off x="285720" y="928670"/>
            <a:ext cx="8572560" cy="5643602"/>
          </a:xfrm>
          <a:ln w="19050">
            <a:solidFill>
              <a:schemeClr val="tx1"/>
            </a:solidFill>
          </a:ln>
        </p:spPr>
        <p:txBody>
          <a:bodyPr>
            <a:normAutofit fontScale="92500" lnSpcReduction="20000"/>
          </a:bodyPr>
          <a:lstStyle/>
          <a:p>
            <a:pPr>
              <a:buNone/>
            </a:pPr>
            <a:r>
              <a:rPr lang="en-IN" dirty="0" smtClean="0"/>
              <a:t>	</a:t>
            </a:r>
            <a:r>
              <a:rPr lang="en-IN" sz="2400" dirty="0" smtClean="0"/>
              <a:t> Modern </a:t>
            </a:r>
            <a:r>
              <a:rPr lang="en-IN" sz="2400" b="1" dirty="0" smtClean="0"/>
              <a:t>Mobile Phone </a:t>
            </a:r>
            <a:r>
              <a:rPr lang="en-IN" sz="2400" dirty="0" smtClean="0"/>
              <a:t>is like a small computer in </a:t>
            </a:r>
            <a:r>
              <a:rPr lang="en-IN" sz="2400" dirty="0" err="1" smtClean="0"/>
              <a:t>hand.They</a:t>
            </a:r>
            <a:r>
              <a:rPr lang="en-IN" sz="2400" dirty="0" smtClean="0"/>
              <a:t> have less processing power as compared to computer system. Working on a </a:t>
            </a:r>
            <a:r>
              <a:rPr lang="en-IN" sz="2400" b="1" dirty="0" smtClean="0"/>
              <a:t>Mobile Phone </a:t>
            </a:r>
            <a:r>
              <a:rPr lang="en-IN" sz="2400" dirty="0" smtClean="0"/>
              <a:t>is essentially a two-way radio, consisting of a radio transmitter and a radio receiver. Every mobile phone receives power from a connected battery. It’s power is </a:t>
            </a:r>
            <a:r>
              <a:rPr lang="en-IN" sz="2400" dirty="0" err="1" smtClean="0"/>
              <a:t>limited.A</a:t>
            </a:r>
            <a:r>
              <a:rPr lang="en-IN" sz="2400" dirty="0" smtClean="0"/>
              <a:t> subsystem provides power to mobile </a:t>
            </a:r>
            <a:r>
              <a:rPr lang="en-IN" sz="2400" dirty="0" err="1" smtClean="0"/>
              <a:t>phone.It</a:t>
            </a:r>
            <a:r>
              <a:rPr lang="en-IN" sz="2400" dirty="0" smtClean="0"/>
              <a:t> is required to charge battery after a certain period of time. </a:t>
            </a:r>
          </a:p>
          <a:p>
            <a:pPr>
              <a:buNone/>
            </a:pPr>
            <a:r>
              <a:rPr lang="en-IN" b="1" dirty="0" smtClean="0"/>
              <a:t>	Mobile Phone Components</a:t>
            </a:r>
          </a:p>
          <a:p>
            <a:pPr marL="914400" lvl="1" indent="-514350">
              <a:buFont typeface="Wingdings" pitchFamily="2" charset="2"/>
              <a:buChar char="Ø"/>
            </a:pPr>
            <a:r>
              <a:rPr lang="en-IN" dirty="0" smtClean="0"/>
              <a:t> A circuit board as brains of the phone</a:t>
            </a:r>
          </a:p>
          <a:p>
            <a:pPr marL="914400" lvl="1" indent="-514350">
              <a:buFont typeface="Wingdings" pitchFamily="2" charset="2"/>
              <a:buChar char="Ø"/>
            </a:pPr>
            <a:r>
              <a:rPr lang="en-IN" dirty="0" smtClean="0"/>
              <a:t> An antenna </a:t>
            </a:r>
          </a:p>
          <a:p>
            <a:pPr marL="914400" lvl="1" indent="-514350">
              <a:buFont typeface="Wingdings" pitchFamily="2" charset="2"/>
              <a:buChar char="Ø"/>
            </a:pPr>
            <a:r>
              <a:rPr lang="en-IN" dirty="0" smtClean="0"/>
              <a:t> A liquid crystal display (LCD)</a:t>
            </a:r>
          </a:p>
          <a:p>
            <a:pPr marL="914400" lvl="1" indent="-514350">
              <a:buFont typeface="Wingdings" pitchFamily="2" charset="2"/>
              <a:buChar char="Ø"/>
            </a:pPr>
            <a:r>
              <a:rPr lang="en-IN" dirty="0" smtClean="0"/>
              <a:t> A keyboard / A touch screen</a:t>
            </a:r>
          </a:p>
          <a:p>
            <a:pPr marL="914400" lvl="1" indent="-514350">
              <a:buFont typeface="Wingdings" pitchFamily="2" charset="2"/>
              <a:buChar char="Ø"/>
            </a:pPr>
            <a:r>
              <a:rPr lang="en-IN" dirty="0" smtClean="0"/>
              <a:t> A microphone </a:t>
            </a:r>
          </a:p>
          <a:p>
            <a:pPr marL="914400" lvl="1" indent="-514350">
              <a:buFont typeface="Wingdings" pitchFamily="2" charset="2"/>
              <a:buChar char="Ø"/>
            </a:pPr>
            <a:r>
              <a:rPr lang="en-IN" dirty="0" smtClean="0"/>
              <a:t> A speaker </a:t>
            </a:r>
          </a:p>
          <a:p>
            <a:pPr marL="914400" lvl="1" indent="-514350">
              <a:buFont typeface="Wingdings" pitchFamily="2" charset="2"/>
              <a:buChar char="Ø"/>
            </a:pPr>
            <a:r>
              <a:rPr lang="en-IN" dirty="0" smtClean="0"/>
              <a:t> A battery</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8259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Mobile Processor &amp; Memory</a:t>
            </a:r>
            <a:endParaRPr lang="en-IN" dirty="0"/>
          </a:p>
        </p:txBody>
      </p:sp>
      <p:sp>
        <p:nvSpPr>
          <p:cNvPr id="3" name="Content Placeholder 2"/>
          <p:cNvSpPr>
            <a:spLocks noGrp="1"/>
          </p:cNvSpPr>
          <p:nvPr>
            <p:ph idx="1"/>
          </p:nvPr>
        </p:nvSpPr>
        <p:spPr>
          <a:xfrm>
            <a:off x="142844" y="857232"/>
            <a:ext cx="8786874" cy="5786478"/>
          </a:xfrm>
          <a:ln w="28575">
            <a:solidFill>
              <a:schemeClr val="tx1"/>
            </a:solidFill>
          </a:ln>
        </p:spPr>
        <p:txBody>
          <a:bodyPr>
            <a:normAutofit fontScale="62500" lnSpcReduction="20000"/>
          </a:bodyPr>
          <a:lstStyle/>
          <a:p>
            <a:endParaRPr lang="en-IN" dirty="0" smtClean="0"/>
          </a:p>
          <a:p>
            <a:pPr>
              <a:buNone/>
            </a:pPr>
            <a:r>
              <a:rPr lang="en-IN" dirty="0" smtClean="0"/>
              <a:t>	</a:t>
            </a:r>
            <a:r>
              <a:rPr lang="en-IN" dirty="0" smtClean="0"/>
              <a:t>	</a:t>
            </a:r>
            <a:r>
              <a:rPr lang="en-IN" sz="2900" b="1" dirty="0" smtClean="0"/>
              <a:t>Mobile </a:t>
            </a:r>
            <a:r>
              <a:rPr lang="en-IN" sz="2900" b="1" dirty="0" smtClean="0"/>
              <a:t>Processor </a:t>
            </a:r>
            <a:r>
              <a:rPr lang="en-IN" sz="2900" dirty="0" smtClean="0"/>
              <a:t>is the brain of Smart phone. Modern Mobile Phone is like a </a:t>
            </a:r>
            <a:r>
              <a:rPr lang="en-IN" sz="2900" dirty="0" smtClean="0"/>
              <a:t>	small </a:t>
            </a:r>
            <a:r>
              <a:rPr lang="en-IN" sz="2900" dirty="0" smtClean="0"/>
              <a:t>computer in </a:t>
            </a:r>
            <a:r>
              <a:rPr lang="en-IN" sz="2900" dirty="0" err="1" smtClean="0"/>
              <a:t>hand.It</a:t>
            </a:r>
            <a:r>
              <a:rPr lang="en-IN" sz="2900" dirty="0" smtClean="0"/>
              <a:t> has 2 main sub-processors. </a:t>
            </a:r>
          </a:p>
          <a:p>
            <a:pPr marL="971550" lvl="1" indent="-514350">
              <a:buNone/>
            </a:pPr>
            <a:r>
              <a:rPr lang="en-IN" b="1" dirty="0" smtClean="0"/>
              <a:t>	1. Communication Processing Unit(CPU) </a:t>
            </a:r>
            <a:r>
              <a:rPr lang="en-IN" dirty="0" smtClean="0"/>
              <a:t>– It helps in making and receiving call on a mobile phone. It has a digital signal processor which works with RF Transceiver and Audio subsystem. </a:t>
            </a:r>
          </a:p>
          <a:p>
            <a:pPr marL="971550" lvl="1" indent="-514350">
              <a:buNone/>
            </a:pPr>
            <a:r>
              <a:rPr lang="en-IN" b="1" dirty="0" smtClean="0"/>
              <a:t>	2. Application Processing Unit (APU</a:t>
            </a:r>
            <a:r>
              <a:rPr lang="en-IN" dirty="0" smtClean="0"/>
              <a:t>) – it helps in controlling all operations of mobile phone which is used to process various applications.</a:t>
            </a:r>
          </a:p>
          <a:p>
            <a:pPr lvl="1">
              <a:buNone/>
            </a:pPr>
            <a:r>
              <a:rPr lang="en-IN" b="1" dirty="0" smtClean="0"/>
              <a:t>	</a:t>
            </a:r>
          </a:p>
          <a:p>
            <a:pPr lvl="1">
              <a:buNone/>
            </a:pPr>
            <a:r>
              <a:rPr lang="en-IN" b="1" dirty="0" smtClean="0"/>
              <a:t>	</a:t>
            </a:r>
          </a:p>
          <a:p>
            <a:pPr lvl="1">
              <a:buNone/>
            </a:pPr>
            <a:r>
              <a:rPr lang="en-IN" b="1" dirty="0" smtClean="0"/>
              <a:t>	GPU (Graphics Processing Unit) </a:t>
            </a:r>
            <a:r>
              <a:rPr lang="en-IN" dirty="0" smtClean="0"/>
              <a:t>is another supporting unit which handles all   	  graphical applications and visuals of mobile phone.</a:t>
            </a:r>
          </a:p>
          <a:p>
            <a:pPr lvl="1">
              <a:buNone/>
            </a:pPr>
            <a:r>
              <a:rPr lang="en-IN" b="1" dirty="0" smtClean="0"/>
              <a:t>	System on a chip (</a:t>
            </a:r>
            <a:r>
              <a:rPr lang="en-IN" b="1" dirty="0" err="1" smtClean="0"/>
              <a:t>SoC</a:t>
            </a:r>
            <a:r>
              <a:rPr lang="en-IN" b="1" dirty="0" smtClean="0"/>
              <a:t>) : </a:t>
            </a:r>
            <a:r>
              <a:rPr lang="en-IN" dirty="0" smtClean="0"/>
              <a:t>All</a:t>
            </a:r>
            <a:r>
              <a:rPr lang="en-IN" sz="2800" dirty="0" smtClean="0"/>
              <a:t> independent units of a mobile are placed on a single chip which is known as </a:t>
            </a:r>
            <a:r>
              <a:rPr lang="en-IN" sz="2800" b="1" dirty="0" smtClean="0"/>
              <a:t>System on a chip (</a:t>
            </a:r>
            <a:r>
              <a:rPr lang="en-IN" sz="2800" b="1" dirty="0" err="1" smtClean="0"/>
              <a:t>SoC</a:t>
            </a:r>
            <a:r>
              <a:rPr lang="en-IN" sz="2800" b="1" dirty="0" smtClean="0"/>
              <a:t>)</a:t>
            </a:r>
          </a:p>
          <a:p>
            <a:pPr lvl="1">
              <a:buNone/>
            </a:pPr>
            <a:r>
              <a:rPr lang="en-IN" dirty="0" smtClean="0"/>
              <a:t>	</a:t>
            </a:r>
          </a:p>
          <a:p>
            <a:pPr lvl="1">
              <a:buNone/>
            </a:pPr>
            <a:r>
              <a:rPr lang="en-IN" dirty="0" smtClean="0"/>
              <a:t>	</a:t>
            </a:r>
            <a:r>
              <a:rPr lang="en-IN" b="1" dirty="0" smtClean="0"/>
              <a:t>Memory </a:t>
            </a:r>
            <a:r>
              <a:rPr lang="en-IN" dirty="0" smtClean="0"/>
              <a:t>includes </a:t>
            </a:r>
            <a:r>
              <a:rPr lang="en-IN" b="1" dirty="0" smtClean="0"/>
              <a:t>RAM and ROM</a:t>
            </a:r>
            <a:r>
              <a:rPr lang="en-IN" dirty="0" smtClean="0"/>
              <a:t>. RAM equals the main memory of the computer, while ROM is the device's internal storage, which can be compared with  the hard disk of the computer. The bigger the RAM, the more software the phone runs smoothly. While the bigger the ROM, the more platform data it can store. </a:t>
            </a:r>
          </a:p>
          <a:p>
            <a:pPr lvl="1">
              <a:buNone/>
            </a:pPr>
            <a:r>
              <a:rPr lang="en-IN" dirty="0" smtClean="0"/>
              <a:t>	</a:t>
            </a:r>
            <a:r>
              <a:rPr lang="en-IN" b="1" dirty="0" smtClean="0"/>
              <a:t>External storage </a:t>
            </a:r>
            <a:r>
              <a:rPr lang="en-IN" dirty="0" smtClean="0"/>
              <a:t>- in some cases, mostly android or windows OS, phones support an external </a:t>
            </a:r>
            <a:r>
              <a:rPr lang="en-IN" dirty="0" err="1" smtClean="0"/>
              <a:t>microSD</a:t>
            </a:r>
            <a:r>
              <a:rPr lang="en-IN" dirty="0" smtClean="0"/>
              <a:t> card to further expand the storage capacity.</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58259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sz="3100" b="1" dirty="0" smtClean="0"/>
              <a:t/>
            </a:r>
            <a:br>
              <a:rPr lang="en-IN" sz="3100" b="1" dirty="0" smtClean="0"/>
            </a:br>
            <a:r>
              <a:rPr lang="en-IN" sz="3100" b="1" dirty="0" smtClean="0"/>
              <a:t>Functions of different components of mobile device</a:t>
            </a:r>
            <a:r>
              <a:rPr lang="en-IN" b="1" dirty="0" smtClean="0"/>
              <a:t/>
            </a:r>
            <a:br>
              <a:rPr lang="en-IN" b="1" dirty="0" smtClean="0"/>
            </a:br>
            <a:endParaRPr lang="en-IN" dirty="0"/>
          </a:p>
        </p:txBody>
      </p:sp>
      <p:sp>
        <p:nvSpPr>
          <p:cNvPr id="3" name="Content Placeholder 2"/>
          <p:cNvSpPr>
            <a:spLocks noGrp="1"/>
          </p:cNvSpPr>
          <p:nvPr>
            <p:ph idx="1"/>
          </p:nvPr>
        </p:nvSpPr>
        <p:spPr>
          <a:xfrm>
            <a:off x="142844" y="857232"/>
            <a:ext cx="8786874" cy="5857916"/>
          </a:xfrm>
          <a:ln w="19050">
            <a:solidFill>
              <a:schemeClr val="tx1"/>
            </a:solidFill>
          </a:ln>
        </p:spPr>
        <p:txBody>
          <a:bodyPr>
            <a:normAutofit fontScale="32500" lnSpcReduction="20000"/>
          </a:bodyPr>
          <a:lstStyle/>
          <a:p>
            <a:endParaRPr lang="en-IN" dirty="0" smtClean="0"/>
          </a:p>
          <a:p>
            <a:pPr>
              <a:buNone/>
            </a:pPr>
            <a:r>
              <a:rPr lang="en-IN" b="1" dirty="0" smtClean="0"/>
              <a:t>	</a:t>
            </a:r>
            <a:r>
              <a:rPr lang="en-IN" sz="4900" b="1" dirty="0" smtClean="0"/>
              <a:t>RF transceiver </a:t>
            </a:r>
            <a:r>
              <a:rPr lang="en-IN" sz="4900" dirty="0" smtClean="0"/>
              <a:t>–Receive and send radio signal from to mobile device with mobile network(tower). </a:t>
            </a:r>
          </a:p>
          <a:p>
            <a:pPr>
              <a:buNone/>
            </a:pPr>
            <a:r>
              <a:rPr lang="en-IN" sz="4900" b="1" dirty="0" smtClean="0"/>
              <a:t>	SIM</a:t>
            </a:r>
            <a:r>
              <a:rPr lang="en-IN" sz="4900" dirty="0" smtClean="0"/>
              <a:t>-A subscriber identity module is an integrated circuit that store the international mobile subscriber identity(IMSI) number and its related key. It is  used to identify and authenticate subscribers on mobile communication system. </a:t>
            </a:r>
          </a:p>
          <a:p>
            <a:pPr>
              <a:buNone/>
            </a:pPr>
            <a:r>
              <a:rPr lang="en-IN" sz="4900" b="1" dirty="0" smtClean="0"/>
              <a:t>	Battery pack </a:t>
            </a:r>
            <a:r>
              <a:rPr lang="en-IN" sz="4900" dirty="0" smtClean="0"/>
              <a:t>–batteries hold huge amounts of energy to keep mobile devices running for hours.</a:t>
            </a:r>
          </a:p>
          <a:p>
            <a:pPr>
              <a:buNone/>
            </a:pPr>
            <a:r>
              <a:rPr lang="en-IN" sz="4900" b="1" dirty="0" smtClean="0"/>
              <a:t>	Battery management </a:t>
            </a:r>
            <a:r>
              <a:rPr lang="en-IN" sz="4900" dirty="0" smtClean="0"/>
              <a:t>-an electronic system </a:t>
            </a:r>
            <a:r>
              <a:rPr lang="en-IN" sz="4900" dirty="0" smtClean="0"/>
              <a:t>which manages chargeable </a:t>
            </a:r>
            <a:r>
              <a:rPr lang="en-IN" sz="4900" dirty="0" smtClean="0"/>
              <a:t>battery such as by protecting the battery from operating outside its safe operating area </a:t>
            </a:r>
            <a:r>
              <a:rPr lang="en-IN" sz="4900" dirty="0" smtClean="0"/>
              <a:t>,monitoring </a:t>
            </a:r>
            <a:r>
              <a:rPr lang="en-IN" sz="4900" dirty="0" smtClean="0"/>
              <a:t>its </a:t>
            </a:r>
            <a:r>
              <a:rPr lang="en-IN" sz="4900" dirty="0" err="1" smtClean="0"/>
              <a:t>state,calculating</a:t>
            </a:r>
            <a:r>
              <a:rPr lang="en-IN" sz="4900" dirty="0" smtClean="0"/>
              <a:t> </a:t>
            </a:r>
            <a:r>
              <a:rPr lang="en-IN" sz="4900" dirty="0" smtClean="0"/>
              <a:t>secondary </a:t>
            </a:r>
            <a:r>
              <a:rPr lang="en-IN" sz="4900" dirty="0" smtClean="0"/>
              <a:t>data and reporting </a:t>
            </a:r>
            <a:r>
              <a:rPr lang="en-IN" sz="4900" dirty="0" smtClean="0"/>
              <a:t>that data.</a:t>
            </a:r>
          </a:p>
          <a:p>
            <a:pPr>
              <a:buNone/>
            </a:pPr>
            <a:r>
              <a:rPr lang="en-IN" sz="4900" b="1" dirty="0" smtClean="0"/>
              <a:t>	battery charger </a:t>
            </a:r>
            <a:r>
              <a:rPr lang="en-IN" sz="4900" dirty="0" smtClean="0"/>
              <a:t>is a device used to put energy into a secondary cell or rechargeable battery by forcing an electric current through it.</a:t>
            </a:r>
          </a:p>
          <a:p>
            <a:pPr>
              <a:buNone/>
            </a:pPr>
            <a:r>
              <a:rPr lang="en-IN" sz="4900" b="1" dirty="0" smtClean="0"/>
              <a:t>	Touch interface </a:t>
            </a:r>
            <a:r>
              <a:rPr lang="en-IN" sz="4900" dirty="0" smtClean="0"/>
              <a:t>– keyboard </a:t>
            </a:r>
            <a:r>
              <a:rPr lang="en-IN" sz="4900" dirty="0" smtClean="0"/>
              <a:t>based interface, </a:t>
            </a:r>
            <a:r>
              <a:rPr lang="en-IN" sz="4900" dirty="0" smtClean="0"/>
              <a:t>where user have to press key to command the  mobile device or touch </a:t>
            </a:r>
            <a:r>
              <a:rPr lang="en-IN" sz="4900" dirty="0" smtClean="0"/>
              <a:t>screen interface, </a:t>
            </a:r>
            <a:r>
              <a:rPr lang="en-IN" sz="4900" dirty="0" smtClean="0"/>
              <a:t>where user touch the screen to give commands.</a:t>
            </a:r>
          </a:p>
          <a:p>
            <a:pPr>
              <a:buNone/>
            </a:pPr>
            <a:r>
              <a:rPr lang="en-IN" sz="4900" b="1" dirty="0" smtClean="0"/>
              <a:t>	Communication processor</a:t>
            </a:r>
            <a:r>
              <a:rPr lang="en-IN" sz="4900" dirty="0" smtClean="0"/>
              <a:t> –is used to create an interface between radio signal management and </a:t>
            </a:r>
            <a:r>
              <a:rPr lang="en-IN" sz="4900" b="1" dirty="0" smtClean="0"/>
              <a:t>APU/GPU.</a:t>
            </a:r>
          </a:p>
          <a:p>
            <a:pPr>
              <a:buNone/>
            </a:pPr>
            <a:r>
              <a:rPr lang="en-IN" sz="4900" b="1" dirty="0" smtClean="0"/>
              <a:t>	APU</a:t>
            </a:r>
            <a:r>
              <a:rPr lang="en-IN" sz="4900" dirty="0" smtClean="0"/>
              <a:t> –a microprocessor processes application based data.</a:t>
            </a:r>
          </a:p>
          <a:p>
            <a:pPr>
              <a:buNone/>
            </a:pPr>
            <a:r>
              <a:rPr lang="en-IN" sz="4900" b="1" dirty="0" smtClean="0"/>
              <a:t>	GPU</a:t>
            </a:r>
            <a:r>
              <a:rPr lang="en-IN" sz="4900" dirty="0" smtClean="0"/>
              <a:t> –a microprocessor processes graphical data to  how to display.</a:t>
            </a:r>
          </a:p>
          <a:p>
            <a:pPr>
              <a:buNone/>
            </a:pPr>
            <a:r>
              <a:rPr lang="en-IN" sz="4900" b="1" dirty="0" smtClean="0"/>
              <a:t>	Codec</a:t>
            </a:r>
            <a:r>
              <a:rPr lang="en-IN" sz="4900" dirty="0" smtClean="0"/>
              <a:t>  - is short for </a:t>
            </a:r>
            <a:r>
              <a:rPr lang="en-IN" sz="4900" b="1" dirty="0" smtClean="0"/>
              <a:t>"coder-decoder</a:t>
            </a:r>
            <a:r>
              <a:rPr lang="en-IN" sz="4900" dirty="0" smtClean="0"/>
              <a:t>“ ,a device used to encode audio/video data.</a:t>
            </a:r>
          </a:p>
          <a:p>
            <a:pPr>
              <a:buNone/>
            </a:pPr>
            <a:r>
              <a:rPr lang="en-IN" sz="4900" b="1" dirty="0" smtClean="0"/>
              <a:t>	ADC</a:t>
            </a:r>
            <a:r>
              <a:rPr lang="en-IN" sz="4900" dirty="0" smtClean="0"/>
              <a:t> -</a:t>
            </a:r>
            <a:r>
              <a:rPr lang="en-IN" sz="4900" dirty="0" err="1" smtClean="0"/>
              <a:t>Analog</a:t>
            </a:r>
            <a:r>
              <a:rPr lang="en-IN" sz="4900" dirty="0" smtClean="0"/>
              <a:t> to Digital converter.</a:t>
            </a:r>
          </a:p>
          <a:p>
            <a:pPr>
              <a:buNone/>
            </a:pPr>
            <a:r>
              <a:rPr lang="en-IN" sz="4900" b="1" dirty="0" smtClean="0"/>
              <a:t>	DAC</a:t>
            </a:r>
            <a:r>
              <a:rPr lang="en-IN" sz="4900" dirty="0" smtClean="0"/>
              <a:t>–Digital to </a:t>
            </a:r>
            <a:r>
              <a:rPr lang="en-IN" sz="4900" dirty="0" err="1" smtClean="0"/>
              <a:t>Analog</a:t>
            </a:r>
            <a:r>
              <a:rPr lang="en-IN" sz="4900" dirty="0" smtClean="0"/>
              <a:t> converter.</a:t>
            </a:r>
          </a:p>
          <a:p>
            <a:pPr>
              <a:buNone/>
            </a:pPr>
            <a:r>
              <a:rPr lang="en-IN" sz="4900" b="1" dirty="0" smtClean="0"/>
              <a:t>	memory</a:t>
            </a:r>
            <a:r>
              <a:rPr lang="en-IN" sz="4900" dirty="0" smtClean="0"/>
              <a:t>-It includes RAM and ROM</a:t>
            </a:r>
            <a:r>
              <a:rPr lang="en-IN" sz="4900" dirty="0" smtClean="0"/>
              <a:t>. </a:t>
            </a:r>
            <a:endParaRPr lang="en-IN" sz="4900" dirty="0" smtClean="0"/>
          </a:p>
          <a:p>
            <a:pPr>
              <a:buNone/>
            </a:pPr>
            <a:r>
              <a:rPr lang="en-IN" sz="4900" b="1" dirty="0" smtClean="0"/>
              <a:t>	Camera unit </a:t>
            </a:r>
            <a:r>
              <a:rPr lang="en-IN" sz="4900" dirty="0" smtClean="0"/>
              <a:t>–different components to take picture using signal processor.</a:t>
            </a:r>
          </a:p>
          <a:p>
            <a:pPr>
              <a:buNone/>
            </a:pPr>
            <a:r>
              <a:rPr lang="en-IN" sz="4900" b="1" dirty="0" smtClean="0"/>
              <a:t>	External storage </a:t>
            </a:r>
            <a:r>
              <a:rPr lang="en-IN" sz="4900" dirty="0" smtClean="0"/>
              <a:t>–support an external memory </a:t>
            </a:r>
            <a:r>
              <a:rPr lang="en-IN" sz="4900" dirty="0" err="1" smtClean="0"/>
              <a:t>Sdcard</a:t>
            </a:r>
            <a:r>
              <a:rPr lang="en-IN" sz="4900" dirty="0" smtClean="0"/>
              <a:t> to further expand the storage  capacity.</a:t>
            </a:r>
          </a:p>
          <a:p>
            <a:endParaRPr lang="en-IN" dirty="0" smtClean="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Software</a:t>
            </a:r>
            <a:endParaRPr lang="en-IN" dirty="0"/>
          </a:p>
        </p:txBody>
      </p:sp>
      <p:sp>
        <p:nvSpPr>
          <p:cNvPr id="3" name="Content Placeholder 2"/>
          <p:cNvSpPr>
            <a:spLocks noGrp="1"/>
          </p:cNvSpPr>
          <p:nvPr>
            <p:ph idx="1"/>
          </p:nvPr>
        </p:nvSpPr>
        <p:spPr>
          <a:xfrm>
            <a:off x="142844" y="1000108"/>
            <a:ext cx="8786874" cy="5715040"/>
          </a:xfrm>
          <a:ln w="19050">
            <a:solidFill>
              <a:schemeClr val="tx1"/>
            </a:solidFill>
          </a:ln>
        </p:spPr>
        <p:txBody>
          <a:bodyPr>
            <a:normAutofit/>
          </a:bodyPr>
          <a:lstStyle/>
          <a:p>
            <a:pPr>
              <a:buNone/>
            </a:pPr>
            <a:r>
              <a:rPr lang="en-IN" dirty="0" smtClean="0"/>
              <a:t>	</a:t>
            </a:r>
          </a:p>
          <a:p>
            <a:pPr>
              <a:buNone/>
            </a:pPr>
            <a:r>
              <a:rPr lang="en-IN" sz="2000" dirty="0" smtClean="0"/>
              <a:t>	</a:t>
            </a:r>
            <a:r>
              <a:rPr lang="en-US" sz="2000" dirty="0" smtClean="0"/>
              <a:t> </a:t>
            </a:r>
            <a:r>
              <a:rPr lang="en-IN" sz="2000" b="1" dirty="0" smtClean="0"/>
              <a:t>Software</a:t>
            </a:r>
            <a:r>
              <a:rPr lang="en-IN" sz="2000" dirty="0" smtClean="0"/>
              <a:t> is a set of programs which is designed for a special purpose. Hardware can not work without </a:t>
            </a:r>
            <a:r>
              <a:rPr lang="en-IN" sz="2000" dirty="0" err="1" smtClean="0"/>
              <a:t>software.It</a:t>
            </a:r>
            <a:r>
              <a:rPr lang="en-IN" sz="2000" dirty="0" smtClean="0"/>
              <a:t> behaves like an interface between hardware and user. </a:t>
            </a:r>
            <a:r>
              <a:rPr lang="en-US" sz="2000" dirty="0" smtClean="0"/>
              <a:t>software is a computer program that provides instructions and data to execute a user’s commands </a:t>
            </a:r>
            <a:r>
              <a:rPr lang="en-IN" sz="2000" dirty="0" smtClean="0"/>
              <a:t>Software is a set of programs which is designed for a special purpose. </a:t>
            </a:r>
            <a:r>
              <a:rPr lang="en-US" sz="2000" dirty="0" smtClean="0"/>
              <a:t>Some common examples of software include Microsoft Word, Adobe Photoshop, </a:t>
            </a:r>
            <a:r>
              <a:rPr lang="en-US" sz="2000" dirty="0" err="1" smtClean="0"/>
              <a:t>Powerpoint</a:t>
            </a:r>
            <a:r>
              <a:rPr lang="en-US" sz="2000" dirty="0" smtClean="0"/>
              <a:t> </a:t>
            </a:r>
            <a:r>
              <a:rPr lang="en-US" sz="2000" dirty="0" smtClean="0"/>
              <a:t>presentations etc</a:t>
            </a:r>
            <a:r>
              <a:rPr lang="en-US" sz="2000" dirty="0" smtClean="0"/>
              <a:t>.</a:t>
            </a:r>
          </a:p>
          <a:p>
            <a:pPr>
              <a:buNone/>
            </a:pPr>
            <a:r>
              <a:rPr lang="en-US" sz="2000" dirty="0" smtClean="0"/>
              <a:t>	</a:t>
            </a:r>
            <a:r>
              <a:rPr lang="en-IN" sz="2000" dirty="0" err="1" smtClean="0"/>
              <a:t>Softwares</a:t>
            </a:r>
            <a:r>
              <a:rPr lang="en-IN" sz="2000" dirty="0" smtClean="0"/>
              <a:t> are of 2 types :</a:t>
            </a:r>
          </a:p>
          <a:p>
            <a:pPr>
              <a:buNone/>
            </a:pPr>
            <a:r>
              <a:rPr lang="en-US" sz="2000" b="1" dirty="0" smtClean="0"/>
              <a:t>	System software</a:t>
            </a:r>
            <a:r>
              <a:rPr lang="en-US" sz="2000" dirty="0" smtClean="0"/>
              <a:t> helps the user, hardware, and application software to interact and function together. These types of computer software creates an environment or platform for other </a:t>
            </a:r>
            <a:r>
              <a:rPr lang="en-US" sz="2000" dirty="0" err="1" smtClean="0"/>
              <a:t>softwares</a:t>
            </a:r>
            <a:r>
              <a:rPr lang="en-US" sz="2000" dirty="0" smtClean="0"/>
              <a:t> and applications to work with. </a:t>
            </a:r>
          </a:p>
          <a:p>
            <a:pPr>
              <a:buNone/>
            </a:pPr>
            <a:r>
              <a:rPr lang="en-IN" sz="2000" b="1" dirty="0" smtClean="0"/>
              <a:t>	</a:t>
            </a:r>
          </a:p>
          <a:p>
            <a:pPr>
              <a:buNone/>
            </a:pPr>
            <a:r>
              <a:rPr lang="en-IN" sz="2000" b="1" dirty="0" smtClean="0"/>
              <a:t>	Application software </a:t>
            </a:r>
            <a:r>
              <a:rPr lang="en-IN" sz="2000" dirty="0" smtClean="0"/>
              <a:t>helps to perform specific applications or tasks. example of making a document or making a presentation or handling inventory or managing the employee databases. </a:t>
            </a:r>
          </a:p>
          <a:p>
            <a:pPr>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111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b="1" dirty="0" smtClean="0"/>
              <a:t/>
            </a:r>
            <a:br>
              <a:rPr lang="en-US" b="1" dirty="0" smtClean="0"/>
            </a:br>
            <a:r>
              <a:rPr lang="en-US" b="1" dirty="0" smtClean="0"/>
              <a:t>System Software</a:t>
            </a:r>
            <a:br>
              <a:rPr lang="en-US" b="1" dirty="0" smtClean="0"/>
            </a:br>
            <a:endParaRPr lang="en-IN" dirty="0"/>
          </a:p>
        </p:txBody>
      </p:sp>
      <p:sp>
        <p:nvSpPr>
          <p:cNvPr id="3" name="Content Placeholder 2"/>
          <p:cNvSpPr>
            <a:spLocks noGrp="1"/>
          </p:cNvSpPr>
          <p:nvPr>
            <p:ph idx="1"/>
          </p:nvPr>
        </p:nvSpPr>
        <p:spPr>
          <a:xfrm>
            <a:off x="714348" y="1142984"/>
            <a:ext cx="7429552" cy="4929222"/>
          </a:xfrm>
          <a:ln w="19050">
            <a:solidFill>
              <a:schemeClr val="tx1"/>
            </a:solidFill>
          </a:ln>
        </p:spPr>
        <p:txBody>
          <a:bodyPr>
            <a:normAutofit/>
          </a:bodyPr>
          <a:lstStyle/>
          <a:p>
            <a:pPr fontAlgn="base">
              <a:buNone/>
            </a:pPr>
            <a:r>
              <a:rPr lang="en-US" dirty="0" smtClean="0"/>
              <a:t>	</a:t>
            </a:r>
            <a:r>
              <a:rPr lang="en-US" sz="2600" dirty="0" smtClean="0"/>
              <a:t>When we  start switching on computer, it is the </a:t>
            </a:r>
            <a:r>
              <a:rPr lang="en-US" sz="2600" b="1" dirty="0" smtClean="0"/>
              <a:t>system software </a:t>
            </a:r>
            <a:r>
              <a:rPr lang="en-US" sz="2600" dirty="0" smtClean="0"/>
              <a:t>that is initially loaded into memory. Unlike application software, the System software is not used by end-users . It only runs in the background at the most basic level while working with application </a:t>
            </a:r>
            <a:r>
              <a:rPr lang="en-US" sz="2600" dirty="0" err="1" smtClean="0"/>
              <a:t>softwares</a:t>
            </a:r>
            <a:r>
              <a:rPr lang="en-US" sz="2600" dirty="0" smtClean="0"/>
              <a:t>.</a:t>
            </a:r>
          </a:p>
          <a:p>
            <a:pPr fontAlgn="base">
              <a:buNone/>
            </a:pPr>
            <a:r>
              <a:rPr lang="en-US" b="1" dirty="0" smtClean="0"/>
              <a:t>Examples:</a:t>
            </a:r>
            <a:r>
              <a:rPr lang="en-US" dirty="0" smtClean="0"/>
              <a:t> </a:t>
            </a:r>
          </a:p>
          <a:p>
            <a:pPr fontAlgn="base"/>
            <a:r>
              <a:rPr lang="en-US" dirty="0" smtClean="0"/>
              <a:t>Operating system</a:t>
            </a:r>
          </a:p>
          <a:p>
            <a:pPr fontAlgn="base"/>
            <a:r>
              <a:rPr lang="en-US" dirty="0" smtClean="0"/>
              <a:t>Compiler</a:t>
            </a:r>
          </a:p>
          <a:p>
            <a:pPr fontAlgn="base"/>
            <a:r>
              <a:rPr lang="en-US" dirty="0" smtClean="0"/>
              <a:t>interpreter</a:t>
            </a:r>
            <a:endParaRPr lang="en-IN" dirty="0" smtClean="0"/>
          </a:p>
          <a:p>
            <a:pPr fontAlgn="base"/>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72</Words>
  <Application>Microsoft Office PowerPoint</Application>
  <PresentationFormat>On-screen Show (4:3)</PresentationFormat>
  <Paragraphs>122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COMPUTER SYSTEM AND ORGANISATION (MODULE 2/6)  BY Mrs. SUJATA PRADHAN PGT(SS),AECS,ANUPURAM  </vt:lpstr>
      <vt:lpstr>SUMMARY</vt:lpstr>
      <vt:lpstr>Classification Based on the operation</vt:lpstr>
      <vt:lpstr>Classfication based on configuration</vt:lpstr>
      <vt:lpstr>Mobile devices</vt:lpstr>
      <vt:lpstr>Mobile Processor &amp; Memory</vt:lpstr>
      <vt:lpstr> Functions of different components of mobile device </vt:lpstr>
      <vt:lpstr>Software</vt:lpstr>
      <vt:lpstr> System Software </vt:lpstr>
      <vt:lpstr>Operating System</vt:lpstr>
      <vt:lpstr>Language Processor</vt:lpstr>
      <vt:lpstr> Utilities Software </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SUJATA</dc:creator>
  <cp:lastModifiedBy>SUJATA</cp:lastModifiedBy>
  <cp:revision>47</cp:revision>
  <dcterms:created xsi:type="dcterms:W3CDTF">2020-07-20T07:48:06Z</dcterms:created>
  <dcterms:modified xsi:type="dcterms:W3CDTF">2020-08-11T13:55:48Z</dcterms:modified>
</cp:coreProperties>
</file>